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0"/>
  </p:notesMasterIdLst>
  <p:sldIdLst>
    <p:sldId id="256" r:id="rId2"/>
    <p:sldId id="265" r:id="rId3"/>
    <p:sldId id="260" r:id="rId4"/>
    <p:sldId id="259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4C00C8D-A3FE-3654-2AF9-8CC81AF900EE}" v="1" dt="2025-02-28T03:56:26.31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5196" autoAdjust="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574CC4-D000-4670-BF1B-E83F2C80744E}" type="datetimeFigureOut">
              <a:rPr lang="en-IN" smtClean="0"/>
              <a:t>27-02-2025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9B5796-4741-4716-BA7D-E51DF0DFF9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33853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9B5796-4741-4716-BA7D-E51DF0DFF95F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93379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923" y="1122363"/>
            <a:ext cx="7588155" cy="2621154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3843708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A0979-F579-4E9B-A675-1F5ABBFF00DB}" type="datetimeFigureOut">
              <a:rPr lang="en-US" dirty="0"/>
              <a:t>2/27/2025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6113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E956D-CB73-C986-F100-46487310D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515600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423E6A-A07C-BF0D-EA30-9A8A854E48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1680898"/>
            <a:ext cx="10515600" cy="44960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C9908-8F95-8DFC-72CC-158552B56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76D0F-5A12-4D0A-80B0-1A6122B61E7B}" type="datetimeFigureOut">
              <a:rPr lang="en-US" dirty="0"/>
              <a:t>2/27/2025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6C9BE-9060-50CB-2BB7-07307FF89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A835B-97D3-BC22-F0B8-4986D4636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6446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5B0252-346C-F6F4-3642-19F571550D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634888" y="578497"/>
            <a:ext cx="2047037" cy="55984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98DA36-7351-9D6A-518B-678AB8A507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578497"/>
            <a:ext cx="8796688" cy="55984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6BDFF-D746-836C-04B8-CA89AD5D1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E8C84-89CA-44AB-B0BE-5C91BAF75478}" type="datetimeFigureOut">
              <a:rPr lang="en-US" dirty="0"/>
              <a:t>2/27/2025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AA929-A9E6-FF9C-0C59-177F892D6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6D893-7E81-90DC-4139-7687B39C3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4761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7156E-175E-4DBA-9D21-B772C320F342}" type="datetimeFigureOut">
              <a:rPr lang="en-US" dirty="0"/>
              <a:t>2/27/2025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8133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D06AF-EF87-8489-2C82-DEB90B7EF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381" y="553616"/>
            <a:ext cx="8273140" cy="4008859"/>
          </a:xfrm>
        </p:spPr>
        <p:txBody>
          <a:bodyPr anchor="t">
            <a:normAutofit/>
          </a:bodyPr>
          <a:lstStyle>
            <a:lvl1pPr>
              <a:defRPr sz="540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8E5678-CA38-1318-9EA2-5E0A4F9A59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3380" y="4589463"/>
            <a:ext cx="8273140" cy="1384617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E99186-7E5A-60AF-DE69-5C7DA7161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95F6E-3D02-4292-95D1-C62B3126321B}" type="datetimeFigureOut">
              <a:rPr lang="en-US" dirty="0"/>
              <a:t>2/27/2025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A13D1-1FBA-E820-323B-77B41F1A6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39BE85-85F6-4636-C651-D87CC969A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5366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E861E-DFBA-B4AA-9356-CDE3D3F57C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648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1D7538-EC5A-3EE7-176F-A58920C507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B5ACB-D10C-44A8-9570-124370F4CB38}" type="datetimeFigureOut">
              <a:rPr lang="en-US" dirty="0"/>
              <a:t>2/27/2025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1531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DA52B0-7419-A946-4523-6D34BCAD26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386894"/>
            <a:ext cx="5157787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BAE980-E611-98B5-04E9-DE4584B0E3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199" y="2386894"/>
            <a:ext cx="5183189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D84F4-0E7A-4BDE-98C6-AE68FB974645}" type="datetimeFigureOut">
              <a:rPr lang="en-US" dirty="0"/>
              <a:t>2/27/2025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6041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FF1D8-9801-4C4B-92F3-66C9A863BD74}" type="datetimeFigureOut">
              <a:rPr lang="en-US" dirty="0"/>
              <a:t>2/27/2025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2174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1FE8FD-B23E-4E1A-83EF-0847EBEA0105}" type="datetimeFigureOut">
              <a:rPr lang="en-US" dirty="0"/>
              <a:t>2/27/2025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2974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6"/>
            <a:ext cx="6279741" cy="54864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728895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DF891E-A7C2-465C-AD39-8EDCB0F58E3C}" type="datetimeFigureOut">
              <a:rPr lang="en-US" dirty="0"/>
              <a:t>2/27/2025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9964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5063319" y="657103"/>
            <a:ext cx="6483687" cy="5555904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F93E5-AFB6-485C-8E3C-32F92A07875F}" type="datetimeFigureOut">
              <a:rPr lang="en-US" dirty="0"/>
              <a:t>2/27/2025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5692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3A332BE1-279E-4118-9FE3-7952B079A510}" type="datetimeFigureOut">
              <a:rPr lang="en-US" dirty="0"/>
              <a:t>2/27/2025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5866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4924B811-76EE-E450-A92B-486E044190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9393" y="297036"/>
            <a:ext cx="3997717" cy="2591406"/>
          </a:xfrm>
          <a:prstGeom prst="rect">
            <a:avLst/>
          </a:prstGeom>
          <a:ln>
            <a:noFill/>
          </a:ln>
          <a:effectLst>
            <a:outerShdw blurRad="184150" dist="241300" dir="11520000" sx="110000" sy="110000" algn="ctr">
              <a:srgbClr val="000000">
                <a:alpha val="18000"/>
              </a:srgbClr>
            </a:outerShdw>
            <a:softEdge rad="63500"/>
          </a:effec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72B519CD-E45E-8582-7902-3A4B9AD06858}"/>
              </a:ext>
            </a:extLst>
          </p:cNvPr>
          <p:cNvSpPr txBox="1"/>
          <p:nvPr/>
        </p:nvSpPr>
        <p:spPr>
          <a:xfrm>
            <a:off x="4159840" y="4020225"/>
            <a:ext cx="46168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/>
              <a:t>ANUSHA</a:t>
            </a:r>
            <a:r>
              <a:rPr lang="en-IN" sz="2000" dirty="0">
                <a:solidFill>
                  <a:schemeClr val="bg1"/>
                </a:solidFill>
              </a:rPr>
              <a:t> </a:t>
            </a:r>
            <a:r>
              <a:rPr lang="en-IN" sz="2000" dirty="0"/>
              <a:t>MUDUNDI &amp; RUTH TIMAS</a:t>
            </a:r>
          </a:p>
          <a:p>
            <a:r>
              <a:rPr lang="en-IN" sz="2000" dirty="0">
                <a:solidFill>
                  <a:schemeClr val="bg1"/>
                </a:solidFill>
              </a:rPr>
              <a:t>       </a:t>
            </a:r>
            <a:endParaRPr lang="en-IN" sz="200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51B7567-8B1F-AFFD-32E6-173F940BCF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7249"/>
            <a:ext cx="3997717" cy="794471"/>
          </a:xfrm>
          <a:prstGeom prst="rect">
            <a:avLst/>
          </a:prstGeom>
        </p:spPr>
      </p:pic>
      <p:sp>
        <p:nvSpPr>
          <p:cNvPr id="2" name="AutoShape 2" descr="Tripleten Logo">
            <a:extLst>
              <a:ext uri="{FF2B5EF4-FFF2-40B4-BE49-F238E27FC236}">
                <a16:creationId xmlns:a16="http://schemas.microsoft.com/office/drawing/2014/main" id="{BAF83053-ECA5-8E17-168F-6A20E33964C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80F58C2-40B7-AB42-DA11-E252383E40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91601" y="326289"/>
            <a:ext cx="2707995" cy="516393"/>
          </a:xfrm>
          <a:prstGeom prst="rect">
            <a:avLst/>
          </a:prstGeom>
          <a:solidFill>
            <a:schemeClr val="accent2"/>
          </a:solidFill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BEAE00A-31EB-9499-4CA7-B9464B3F9E69}"/>
              </a:ext>
            </a:extLst>
          </p:cNvPr>
          <p:cNvSpPr txBox="1"/>
          <p:nvPr/>
        </p:nvSpPr>
        <p:spPr>
          <a:xfrm>
            <a:off x="3151312" y="3415099"/>
            <a:ext cx="67593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INFRACTIONS AND SEVERITY ANALYSIS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38DEB2E-0A62-50FD-0B9C-953865D1135E}"/>
              </a:ext>
            </a:extLst>
          </p:cNvPr>
          <p:cNvSpPr txBox="1"/>
          <p:nvPr/>
        </p:nvSpPr>
        <p:spPr>
          <a:xfrm>
            <a:off x="4827721" y="3017828"/>
            <a:ext cx="2832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EXTERNSHIP PROJECT</a:t>
            </a:r>
          </a:p>
        </p:txBody>
      </p:sp>
    </p:spTree>
    <p:extLst>
      <p:ext uri="{BB962C8B-B14F-4D97-AF65-F5344CB8AC3E}">
        <p14:creationId xmlns:p14="http://schemas.microsoft.com/office/powerpoint/2010/main" val="32280594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34F123-46B6-606B-6F5C-9B2A7AE79820}"/>
              </a:ext>
            </a:extLst>
          </p:cNvPr>
          <p:cNvSpPr txBox="1"/>
          <p:nvPr/>
        </p:nvSpPr>
        <p:spPr>
          <a:xfrm>
            <a:off x="1465729" y="1454619"/>
            <a:ext cx="9271124" cy="486298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buFont typeface="Wingdings"/>
              <a:buChar char="v"/>
            </a:pPr>
            <a:r>
              <a:rPr lang="en-US" dirty="0"/>
              <a:t>Business Question: Is there a relationship between Total Infractions and the Severity of actions taken by the Health Unit?</a:t>
            </a:r>
          </a:p>
          <a:p>
            <a:pPr marL="285750" indent="-285750">
              <a:buFont typeface="Wingdings"/>
              <a:buChar char="v"/>
            </a:pPr>
            <a:endParaRPr lang="en-US" dirty="0"/>
          </a:p>
          <a:p>
            <a:pPr marL="285750" indent="-285750">
              <a:buFont typeface="Wingdings"/>
              <a:buChar char="v"/>
            </a:pPr>
            <a:r>
              <a:rPr lang="en-US" dirty="0"/>
              <a:t>Objective:</a:t>
            </a:r>
          </a:p>
          <a:p>
            <a:pPr marL="285750" indent="-285750">
              <a:buFont typeface="Wingdings"/>
              <a:buChar char="v"/>
            </a:pPr>
            <a:endParaRPr lang="en-US" dirty="0"/>
          </a:p>
          <a:p>
            <a:pPr marL="285750" indent="-285750">
              <a:buFont typeface="Wingdings"/>
              <a:buChar char="v"/>
            </a:pPr>
            <a:r>
              <a:rPr lang="en-US" dirty="0"/>
              <a:t>To determine whether there is a positive, negative, or no correlation between these two variables.</a:t>
            </a:r>
          </a:p>
          <a:p>
            <a:pPr marL="285750" indent="-285750">
              <a:buFont typeface="Wingdings"/>
              <a:buChar char="v"/>
            </a:pPr>
            <a:r>
              <a:rPr lang="en-US" dirty="0"/>
              <a:t>We also seek to analyze trends and patterns, particularly focusing on whether an increase in infractions consistently results in more severe actions.</a:t>
            </a:r>
          </a:p>
          <a:p>
            <a:pPr marL="285750" indent="-285750">
              <a:buFont typeface="Wingdings"/>
              <a:buChar char="v"/>
            </a:pPr>
            <a:endParaRPr lang="en-US" dirty="0"/>
          </a:p>
          <a:p>
            <a:pPr marL="285750" indent="-285750">
              <a:buFont typeface="Wingdings"/>
              <a:buChar char="v"/>
            </a:pPr>
            <a:r>
              <a:rPr lang="en-US" dirty="0"/>
              <a:t>Understanding the Variables:</a:t>
            </a:r>
          </a:p>
          <a:p>
            <a:pPr marL="285750" indent="-285750">
              <a:buFont typeface="Wingdings"/>
              <a:buChar char="v"/>
            </a:pPr>
            <a:endParaRPr lang="en-US" dirty="0"/>
          </a:p>
          <a:p>
            <a:pPr marL="285750" indent="-285750">
              <a:buFont typeface="Wingdings"/>
              <a:buChar char="v"/>
            </a:pPr>
            <a:r>
              <a:rPr lang="en-US" dirty="0"/>
              <a:t>Severity Rank: A numeric representation of the severity of actions taken. Severity ranks range from 1 to 21 For example, No actions required = 1 and Closure or Suspension = 21.</a:t>
            </a:r>
          </a:p>
          <a:p>
            <a:pPr marL="285750" indent="-285750">
              <a:buFont typeface="Wingdings"/>
              <a:buChar char="v"/>
            </a:pPr>
            <a:r>
              <a:rPr lang="en-US" dirty="0"/>
              <a:t>Total Infraction Count: Represents the average number of infractions associated with each action category.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66D4B4-D851-7CEB-45C4-0363827DF3BB}"/>
              </a:ext>
            </a:extLst>
          </p:cNvPr>
          <p:cNvSpPr txBox="1"/>
          <p:nvPr/>
        </p:nvSpPr>
        <p:spPr>
          <a:xfrm>
            <a:off x="4385833" y="538407"/>
            <a:ext cx="2939479" cy="46166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sz="24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25803561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8ED61CA-04A4-C9D8-F206-FF6604E94E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8141" y="117430"/>
            <a:ext cx="4820404" cy="6623139"/>
          </a:xfrm>
          <a:prstGeom prst="rect">
            <a:avLst/>
          </a:prstGeom>
          <a:ln>
            <a:solidFill>
              <a:schemeClr val="accent2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438FAE5-9FBD-AAEA-A031-E1FFE489036F}"/>
              </a:ext>
            </a:extLst>
          </p:cNvPr>
          <p:cNvSpPr txBox="1"/>
          <p:nvPr/>
        </p:nvSpPr>
        <p:spPr>
          <a:xfrm>
            <a:off x="558053" y="243826"/>
            <a:ext cx="3461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i="1" dirty="0"/>
              <a:t>SEVERITY RANK CATEGORISATION</a:t>
            </a:r>
          </a:p>
        </p:txBody>
      </p:sp>
    </p:spTree>
    <p:extLst>
      <p:ext uri="{BB962C8B-B14F-4D97-AF65-F5344CB8AC3E}">
        <p14:creationId xmlns:p14="http://schemas.microsoft.com/office/powerpoint/2010/main" val="7973506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9AA3130-3D51-C2E5-026D-2A3D3B1D82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70094" y="277906"/>
            <a:ext cx="9144000" cy="6221506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solidFill>
              <a:schemeClr val="accent2"/>
            </a:soli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7B291FD-279E-630A-9E81-1A29F78E892E}"/>
              </a:ext>
            </a:extLst>
          </p:cNvPr>
          <p:cNvSpPr txBox="1"/>
          <p:nvPr/>
        </p:nvSpPr>
        <p:spPr>
          <a:xfrm>
            <a:off x="0" y="1443841"/>
            <a:ext cx="2563906" cy="461664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400" b="1" dirty="0">
                <a:ea typeface="+mn-lt"/>
                <a:cs typeface="+mn-lt"/>
              </a:rPr>
              <a:t>X-axis:</a:t>
            </a:r>
            <a:r>
              <a:rPr lang="en-US" sz="1400" dirty="0">
                <a:ea typeface="+mn-lt"/>
                <a:cs typeface="+mn-lt"/>
              </a:rPr>
              <a:t> Severity Rank - The severity of actions taken, ranked from less to more severe.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sz="1400" b="1" dirty="0">
                <a:ea typeface="+mn-lt"/>
                <a:cs typeface="+mn-lt"/>
              </a:rPr>
              <a:t>Y-axis:</a:t>
            </a:r>
            <a:r>
              <a:rPr lang="en-US" sz="1400" dirty="0">
                <a:ea typeface="+mn-lt"/>
                <a:cs typeface="+mn-lt"/>
              </a:rPr>
              <a:t> Total Infraction Count - Shows the total number of infractions associated with each severity rank.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sz="1400" b="1" dirty="0">
                <a:ea typeface="+mn-lt"/>
                <a:cs typeface="+mn-lt"/>
              </a:rPr>
              <a:t>Aim of Analysis:</a:t>
            </a:r>
            <a:r>
              <a:rPr lang="en-US" sz="1400" dirty="0">
                <a:ea typeface="+mn-lt"/>
                <a:cs typeface="+mn-lt"/>
              </a:rPr>
              <a:t> To uncover how the severity rank of actions corresponds to the average total number of infractions.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sz="1400" b="1" dirty="0">
                <a:ea typeface="+mn-lt"/>
                <a:cs typeface="+mn-lt"/>
              </a:rPr>
              <a:t>Key Insight:</a:t>
            </a:r>
            <a:r>
              <a:rPr lang="en-US" sz="1400" dirty="0">
                <a:ea typeface="+mn-lt"/>
                <a:cs typeface="+mn-lt"/>
              </a:rPr>
              <a:t> Higher severity ranks generally correspond to a higher average number of infractions.</a:t>
            </a:r>
            <a:endParaRPr lang="en-US" dirty="0"/>
          </a:p>
          <a:p>
            <a:endParaRPr lang="en-US" sz="1400" dirty="0">
              <a:effectLst/>
              <a:latin typeface="Bahnschrif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DE49D3-BBD2-C2D8-B543-D7477914E793}"/>
              </a:ext>
            </a:extLst>
          </p:cNvPr>
          <p:cNvSpPr txBox="1"/>
          <p:nvPr/>
        </p:nvSpPr>
        <p:spPr>
          <a:xfrm>
            <a:off x="3399892" y="477023"/>
            <a:ext cx="5573182" cy="369332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IN" i="1"/>
              <a:t>TOTAL INFRACTION COUNT BY SEVERITY RANK</a:t>
            </a:r>
          </a:p>
        </p:txBody>
      </p:sp>
    </p:spTree>
    <p:extLst>
      <p:ext uri="{BB962C8B-B14F-4D97-AF65-F5344CB8AC3E}">
        <p14:creationId xmlns:p14="http://schemas.microsoft.com/office/powerpoint/2010/main" val="37725333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BF343C2-EBE9-3DF1-FECD-2DAFC192BC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62519" y="188259"/>
            <a:ext cx="9269504" cy="6481482"/>
          </a:xfrm>
          <a:prstGeom prst="rect">
            <a:avLst/>
          </a:prstGeom>
          <a:ln>
            <a:solidFill>
              <a:schemeClr val="accent2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3716E03-0312-B91F-41A7-600F74788E15}"/>
              </a:ext>
            </a:extLst>
          </p:cNvPr>
          <p:cNvSpPr txBox="1"/>
          <p:nvPr/>
        </p:nvSpPr>
        <p:spPr>
          <a:xfrm>
            <a:off x="138057" y="1203285"/>
            <a:ext cx="2250142" cy="310854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400" dirty="0">
                <a:ea typeface="+mn-lt"/>
                <a:cs typeface="+mn-lt"/>
              </a:rPr>
              <a:t>Most facilities display a positive correlation between the severity rank and the average total infraction count.</a:t>
            </a:r>
            <a:endParaRPr lang="en-US" dirty="0"/>
          </a:p>
          <a:p>
            <a:pPr marL="285750" indent="-285750">
              <a:buFont typeface="Arial"/>
              <a:buChar char="•"/>
            </a:pPr>
            <a:endParaRPr lang="en-US" sz="1400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1400" dirty="0">
                <a:ea typeface="+mn-lt"/>
                <a:cs typeface="+mn-lt"/>
              </a:rPr>
              <a:t>The chart specifically highlights food facilities, which exhibit higher infraction counts compared to other types of facilities.</a:t>
            </a:r>
            <a:endParaRPr lang="en-US" dirty="0"/>
          </a:p>
          <a:p>
            <a:endParaRPr lang="en-US" sz="1400" dirty="0">
              <a:latin typeface="Bahnschrif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AD727A8-79EA-6F04-6B7B-AA2656235862}"/>
              </a:ext>
            </a:extLst>
          </p:cNvPr>
          <p:cNvSpPr txBox="1"/>
          <p:nvPr/>
        </p:nvSpPr>
        <p:spPr>
          <a:xfrm>
            <a:off x="3551220" y="362174"/>
            <a:ext cx="3605007" cy="369332"/>
          </a:xfrm>
          <a:prstGeom prst="rect">
            <a:avLst/>
          </a:prstGeom>
          <a:solidFill>
            <a:schemeClr val="bg1"/>
          </a:solidFill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/>
              <a:t>TREND OVER FACILITY TYPE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478710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945A138-DA25-F382-F5E6-E789C80781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40423" y="358588"/>
            <a:ext cx="9081249" cy="6194612"/>
          </a:xfrm>
          <a:prstGeom prst="rect">
            <a:avLst/>
          </a:prstGeom>
          <a:ln>
            <a:solidFill>
              <a:schemeClr val="accent2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59E0580-CA11-410C-67B0-54A42092B013}"/>
              </a:ext>
            </a:extLst>
          </p:cNvPr>
          <p:cNvSpPr txBox="1"/>
          <p:nvPr/>
        </p:nvSpPr>
        <p:spPr>
          <a:xfrm>
            <a:off x="220532" y="656217"/>
            <a:ext cx="2358913" cy="5262979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400" dirty="0">
                <a:ea typeface="+mn-lt"/>
                <a:cs typeface="+mn-lt"/>
              </a:rPr>
              <a:t>The relationship between the two variables is generally consistent, except for the Wellington Health Unit, which exhibits a distinct pattern compared to other health units.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sz="1400" dirty="0">
                <a:ea typeface="+mn-lt"/>
                <a:cs typeface="+mn-lt"/>
              </a:rPr>
              <a:t>Wellington Health Unit shows high severity ranks (19-21) dominating the infractions analysis.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sz="1400" dirty="0">
                <a:ea typeface="+mn-lt"/>
                <a:cs typeface="+mn-lt"/>
              </a:rPr>
              <a:t>The infraction counts escalate significantly at higher severity levels, suggesting Wellington's facilities face more severe issues or have stricter inspections compared to other regions.</a:t>
            </a:r>
            <a:endParaRPr lang="en-US" dirty="0"/>
          </a:p>
          <a:p>
            <a:endParaRPr lang="en-US" sz="1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C05635-4A00-8474-AEB7-254F2ED9BC6E}"/>
              </a:ext>
            </a:extLst>
          </p:cNvPr>
          <p:cNvSpPr txBox="1"/>
          <p:nvPr/>
        </p:nvSpPr>
        <p:spPr>
          <a:xfrm>
            <a:off x="3815378" y="658614"/>
            <a:ext cx="3190239" cy="369332"/>
          </a:xfrm>
          <a:prstGeom prst="rect">
            <a:avLst/>
          </a:prstGeom>
          <a:solidFill>
            <a:schemeClr val="bg1"/>
          </a:solidFill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IN" i="1" dirty="0"/>
              <a:t>TREND OVER SOURCE</a:t>
            </a:r>
          </a:p>
        </p:txBody>
      </p:sp>
    </p:spTree>
    <p:extLst>
      <p:ext uri="{BB962C8B-B14F-4D97-AF65-F5344CB8AC3E}">
        <p14:creationId xmlns:p14="http://schemas.microsoft.com/office/powerpoint/2010/main" val="29526948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2D09505-F212-7A83-6DA4-EFB58DA7E4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70075" y="-598"/>
            <a:ext cx="9108142" cy="6355977"/>
          </a:xfrm>
          <a:prstGeom prst="rect">
            <a:avLst/>
          </a:prstGeom>
          <a:ln>
            <a:solidFill>
              <a:schemeClr val="accent2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DF15A6B-43EF-1AEB-F7E3-EBAE5B6E4208}"/>
              </a:ext>
            </a:extLst>
          </p:cNvPr>
          <p:cNvSpPr txBox="1"/>
          <p:nvPr/>
        </p:nvSpPr>
        <p:spPr>
          <a:xfrm>
            <a:off x="-3586" y="722541"/>
            <a:ext cx="2334409" cy="461664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400" dirty="0">
                <a:ea typeface="+mn-lt"/>
                <a:cs typeface="+mn-lt"/>
              </a:rPr>
              <a:t>In 2024, the Wellington Health Unit saw a notable trend in infractions and their severity ranks.</a:t>
            </a:r>
            <a:endParaRPr lang="en-US" dirty="0"/>
          </a:p>
          <a:p>
            <a:pPr marL="285750" indent="-285750">
              <a:buFont typeface="Arial"/>
              <a:buChar char="•"/>
            </a:pPr>
            <a:endParaRPr lang="en-US" sz="1400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1400" dirty="0">
                <a:ea typeface="+mn-lt"/>
                <a:cs typeface="+mn-lt"/>
              </a:rPr>
              <a:t>There was a significant increase in infractions with higher severity ranks, which corresponded to a higher average total infraction count.</a:t>
            </a:r>
            <a:endParaRPr lang="en-US" dirty="0"/>
          </a:p>
          <a:p>
            <a:pPr marL="285750" indent="-285750">
              <a:buFont typeface="Arial"/>
              <a:buChar char="•"/>
            </a:pPr>
            <a:endParaRPr lang="en-US" sz="1400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1400" dirty="0">
                <a:ea typeface="+mn-lt"/>
                <a:cs typeface="+mn-lt"/>
              </a:rPr>
              <a:t>This indicates that the health unit faced more critical infractions that required stringent actions compared to previous years.</a:t>
            </a:r>
            <a:endParaRPr lang="en-US" dirty="0"/>
          </a:p>
          <a:p>
            <a:endParaRPr lang="en-US" sz="1400" dirty="0">
              <a:ea typeface="Calibri"/>
              <a:cs typeface="Calibr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C08D6BF-E64D-F540-B56B-D9586C5481A6}"/>
              </a:ext>
            </a:extLst>
          </p:cNvPr>
          <p:cNvSpPr txBox="1"/>
          <p:nvPr/>
        </p:nvSpPr>
        <p:spPr>
          <a:xfrm>
            <a:off x="4069977" y="354995"/>
            <a:ext cx="2412103" cy="369332"/>
          </a:xfrm>
          <a:prstGeom prst="rect">
            <a:avLst/>
          </a:prstGeom>
          <a:solidFill>
            <a:schemeClr val="bg1"/>
          </a:solidFill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IN" i="1" dirty="0"/>
              <a:t>TREND OVER TIME</a:t>
            </a:r>
          </a:p>
        </p:txBody>
      </p:sp>
    </p:spTree>
    <p:extLst>
      <p:ext uri="{BB962C8B-B14F-4D97-AF65-F5344CB8AC3E}">
        <p14:creationId xmlns:p14="http://schemas.microsoft.com/office/powerpoint/2010/main" val="37845089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04D6E2-B5D1-420C-0B47-F0999EFFE7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9F33CB-8E6F-8A46-640F-B2D9C55144A4}"/>
              </a:ext>
            </a:extLst>
          </p:cNvPr>
          <p:cNvSpPr txBox="1"/>
          <p:nvPr/>
        </p:nvSpPr>
        <p:spPr>
          <a:xfrm>
            <a:off x="770964" y="4235007"/>
            <a:ext cx="10999694" cy="203132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pPr algn="l"/>
            <a:endParaRPr lang="en-US" b="0" i="0" dirty="0">
              <a:effectLst/>
              <a:latin typeface="__fkGroteskNeue_598ab8"/>
            </a:endParaRPr>
          </a:p>
          <a:p>
            <a:pPr algn="l"/>
            <a:r>
              <a:rPr lang="en-US" b="0" i="0" dirty="0">
                <a:effectLst/>
                <a:latin typeface="__fkGroteskNeue_598ab8"/>
              </a:rPr>
              <a:t>• Develop a Risk-Tiered Pricing Model: Create insurance premiums that dynamically adjust based on facility type, previous infraction rates, and regional risk profiles, with special consideration for food facilities.</a:t>
            </a:r>
          </a:p>
          <a:p>
            <a:pPr algn="l"/>
            <a:r>
              <a:rPr lang="en-US" b="0" i="0" dirty="0">
                <a:effectLst/>
                <a:latin typeface="__fkGroteskNeue_598ab8"/>
              </a:rPr>
              <a:t>• Implement Proactive Risk Management: Offer premium incentives for clients who demonstrate robust food safety compliance and invest in preventative risk management strategies.</a:t>
            </a:r>
          </a:p>
          <a:p>
            <a:pPr algn="l"/>
            <a:endParaRPr lang="en-US" b="0" i="0" dirty="0">
              <a:effectLst/>
              <a:latin typeface="__fkGroteskNeue_598ab8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b="0" i="0" dirty="0">
              <a:effectLst/>
              <a:latin typeface="__fkGroteskNeue_598ab8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DEDF4D1-167E-96EF-7C0D-367A73BC59E1}"/>
              </a:ext>
            </a:extLst>
          </p:cNvPr>
          <p:cNvSpPr txBox="1"/>
          <p:nvPr/>
        </p:nvSpPr>
        <p:spPr>
          <a:xfrm>
            <a:off x="4673040" y="3734734"/>
            <a:ext cx="2682838" cy="36933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IN" dirty="0">
                <a:solidFill>
                  <a:schemeClr val="tx1"/>
                </a:solidFill>
              </a:rPr>
              <a:t>RECOMMENDATIONS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F13CA4-EAE4-1E91-1BE4-FEB2E4B754F7}"/>
              </a:ext>
            </a:extLst>
          </p:cNvPr>
          <p:cNvSpPr txBox="1"/>
          <p:nvPr/>
        </p:nvSpPr>
        <p:spPr>
          <a:xfrm>
            <a:off x="4823835" y="387258"/>
            <a:ext cx="1956696" cy="36933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IN" dirty="0"/>
              <a:t> </a:t>
            </a:r>
            <a:r>
              <a:rPr lang="en-IN" dirty="0">
                <a:solidFill>
                  <a:schemeClr val="tx1"/>
                </a:solidFill>
              </a:rPr>
              <a:t> CONCLUSION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4C593F-EE4D-0891-C86E-D57B5660C42C}"/>
              </a:ext>
            </a:extLst>
          </p:cNvPr>
          <p:cNvSpPr txBox="1"/>
          <p:nvPr/>
        </p:nvSpPr>
        <p:spPr>
          <a:xfrm>
            <a:off x="770964" y="1018471"/>
            <a:ext cx="10999693" cy="258532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lIns="91440" tIns="45720" rIns="91440" bIns="45720" anchor="t">
            <a:spAutoFit/>
          </a:bodyPr>
          <a:lstStyle/>
          <a:p>
            <a:pPr>
              <a:buAutoNum type="arabicPeriod"/>
            </a:pPr>
            <a:r>
              <a:rPr lang="en-US" dirty="0">
                <a:latin typeface="__fkGroteskNeue_598ab8"/>
              </a:rPr>
              <a:t>Positive Correlation: Higher infraction counts generally lead to more severe actions by health units.</a:t>
            </a:r>
            <a:endParaRPr lang="en-US" dirty="0"/>
          </a:p>
          <a:p>
            <a:pPr>
              <a:buAutoNum type="arabicPeriod"/>
            </a:pPr>
            <a:r>
              <a:rPr lang="en-US" dirty="0">
                <a:latin typeface="__fkGroteskNeue_598ab8"/>
              </a:rPr>
              <a:t>Severity Variability: Despite the overall trend, severity of actions can vary for similar infraction levels.</a:t>
            </a:r>
            <a:endParaRPr lang="en-US" dirty="0"/>
          </a:p>
          <a:p>
            <a:pPr>
              <a:buAutoNum type="arabicPeriod"/>
            </a:pPr>
            <a:r>
              <a:rPr lang="en-US" dirty="0">
                <a:latin typeface="__fkGroteskNeue_598ab8"/>
              </a:rPr>
              <a:t>Food Facility Risk: Food facilities consistently show higher infraction counts than other types.</a:t>
            </a:r>
            <a:endParaRPr lang="en-US" dirty="0"/>
          </a:p>
          <a:p>
            <a:pPr>
              <a:buAutoNum type="arabicPeriod"/>
            </a:pPr>
            <a:r>
              <a:rPr lang="en-US" dirty="0">
                <a:latin typeface="__fkGroteskNeue_598ab8"/>
              </a:rPr>
              <a:t>Regional Anomaly: Wellington Health Unit exhibited an unusual spike in severe infractions in 2024.</a:t>
            </a:r>
            <a:endParaRPr lang="en-US" dirty="0"/>
          </a:p>
          <a:p>
            <a:pPr>
              <a:buAutoNum type="arabicPeriod"/>
            </a:pPr>
            <a:r>
              <a:rPr lang="en-US" dirty="0">
                <a:latin typeface="__fkGroteskNeue_598ab8"/>
              </a:rPr>
              <a:t>Wellington Risk Increase: Wellington's higher infraction counts for top severity ranks indicate elevated food safety risks in this region.</a:t>
            </a:r>
            <a:endParaRPr lang="en-US" dirty="0"/>
          </a:p>
          <a:p>
            <a:pPr>
              <a:buAutoNum type="arabicPeriod"/>
            </a:pPr>
            <a:r>
              <a:rPr lang="en-US" dirty="0">
                <a:latin typeface="__fkGroteskNeue_598ab8"/>
              </a:rPr>
              <a:t>Data Gaps: Some data limitations exist, potentially affecting the completeness of the analysis.</a:t>
            </a:r>
            <a:endParaRPr lang="en-US" dirty="0"/>
          </a:p>
          <a:p>
            <a:br>
              <a:rPr lang="en-US" b="0" i="0" dirty="0">
                <a:effectLst/>
                <a:latin typeface="__fkGroteskNeue_598ab8"/>
              </a:rPr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69452772"/>
      </p:ext>
    </p:extLst>
  </p:cSld>
  <p:clrMapOvr>
    <a:masterClrMapping/>
  </p:clrMapOvr>
</p:sld>
</file>

<file path=ppt/theme/theme1.xml><?xml version="1.0" encoding="utf-8"?>
<a:theme xmlns:a="http://schemas.openxmlformats.org/drawingml/2006/main" name="VanillaVTI">
  <a:themeElements>
    <a:clrScheme name="VanillaVTI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VanillaVTI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VanillaVTI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nillaVTI" id="{AACC6CF0-9F86-48CC-9C4E-CA578EE0A0A0}" vid="{3BDE51FE-56D6-4100-AFB5-5B4AEDCE2EF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1912</TotalTime>
  <Words>555</Words>
  <Application>Microsoft Office PowerPoint</Application>
  <PresentationFormat>Widescreen</PresentationFormat>
  <Paragraphs>49</Paragraphs>
  <Slides>8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VanillaVTI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Anusha Rani Mudundi</dc:creator>
  <cp:lastModifiedBy>Anusha Rani Mudundi</cp:lastModifiedBy>
  <cp:revision>33</cp:revision>
  <dcterms:created xsi:type="dcterms:W3CDTF">2024-12-06T16:03:26Z</dcterms:created>
  <dcterms:modified xsi:type="dcterms:W3CDTF">2025-02-28T04:08:01Z</dcterms:modified>
</cp:coreProperties>
</file>

<file path=docProps/thumbnail.jpeg>
</file>